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3" r:id="rId6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576" y="-6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1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614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CCD0257C-381F-49C4-8000-760A69F8D0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5826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0B9FB94-F140-44A4-A6E1-72559B4A5493}" type="slidenum">
              <a:rPr lang="fr-FR"/>
              <a:pPr/>
              <a:t>1</a:t>
            </a:fld>
            <a:endParaRPr lang="fr-FR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6E6EDC9-E0FE-45F6-BBAE-D24EE7ABDED3}" type="slidenum">
              <a:rPr lang="fr-F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fr-F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34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E28C01C-9E58-4284-A57A-C1891A1013F4}" type="slidenum">
              <a:rPr lang="fr-FR"/>
              <a:pPr/>
              <a:t>2</a:t>
            </a:fld>
            <a:endParaRPr lang="fr-FR"/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5BC0D78-67D4-4D0D-838F-7EA4CDE3F184}" type="slidenum">
              <a:rPr lang="fr-F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fr-F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536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A967CDD-6EBF-43B6-824C-9199F0A1C8C5}" type="slidenum">
              <a:rPr lang="fr-FR"/>
              <a:pPr/>
              <a:t>3</a:t>
            </a:fld>
            <a:endParaRPr lang="fr-FR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FC843CD-7A34-4736-99C4-C2DA76A8FFCD}" type="slidenum">
              <a:rPr lang="fr-F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fr-F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638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FD081F76-A67F-4E89-B77F-15325D2808C7}" type="slidenum">
              <a:rPr lang="fr-FR"/>
              <a:pPr/>
              <a:t>4</a:t>
            </a:fld>
            <a:endParaRPr lang="fr-FR"/>
          </a:p>
        </p:txBody>
      </p:sp>
      <p:sp>
        <p:nvSpPr>
          <p:cNvPr id="194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15BA1B63-E562-45EB-AC5F-466D1DB8314B}" type="slidenum">
              <a:rPr lang="fr-FR"/>
              <a:pPr/>
              <a:t>5</a:t>
            </a:fld>
            <a:endParaRPr lang="fr-FR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1506F7D4-8376-4D5A-B74A-F14C1BB11B50}" type="slidenum">
              <a:rPr lang="fr-FR" sz="14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fr-FR" sz="14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773E6-9C3D-4F39-BE59-D214F27FDD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23813-389E-4F77-81DC-77CD69DE60F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6451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1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8AEAC-217A-47B1-9577-ECD2CB8736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12033-2D5B-4D6C-956D-933445CF49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3A2B-ABBA-4546-9700-273C330916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E14D2-0E1A-4943-9110-93B0CFD783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51F9F-F005-43B4-9119-669111FC6B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B9BD4-373F-4345-8027-BFFCAD49A52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0844A-433A-4066-9EF2-E3CAA61215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428E-B67A-4D5D-92AC-53982AB875A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6B09A-E5B7-40BF-9767-C1C0B7690B1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5734E6-B722-4A5D-8C12-AFDCFF6164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nidrous.pascal@orange.fr" TargetMode="External"/><Relationship Id="rId4" Type="http://schemas.openxmlformats.org/officeDocument/2006/relationships/hyperlink" Target="mailto:stephanemarandeau@wanadoo.fr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741363" y="282575"/>
            <a:ext cx="8607425" cy="126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11160" rIns="0" bIns="0" anchor="ctr"/>
          <a:lstStyle/>
          <a:p>
            <a:pPr algn="ctr">
              <a:lnSpc>
                <a:spcPct val="9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 b="1" i="1" u="sng">
                <a:solidFill>
                  <a:srgbClr val="FFFFFF"/>
                </a:solidFill>
                <a:latin typeface="Arabic Transparent" charset="0"/>
              </a:rPr>
              <a:t>U.N.A.F. 72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79388" y="1800225"/>
            <a:ext cx="9469437" cy="493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/>
          <a:lstStyle/>
          <a:p>
            <a:pPr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000000"/>
              </a:solidFill>
            </a:endParaRPr>
          </a:p>
          <a:p>
            <a:pPr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000000"/>
              </a:solidFill>
            </a:endParaRPr>
          </a:p>
          <a:p>
            <a:pPr algn="ctr"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600" dirty="0" smtClean="0">
                <a:solidFill>
                  <a:srgbClr val="FFFFFF"/>
                </a:solidFill>
              </a:rPr>
              <a:t>Commission </a:t>
            </a:r>
            <a:r>
              <a:rPr lang="fr-FR" sz="3600" dirty="0">
                <a:solidFill>
                  <a:srgbClr val="FFFFFF"/>
                </a:solidFill>
              </a:rPr>
              <a:t>Juridique</a:t>
            </a:r>
          </a:p>
          <a:p>
            <a:pPr algn="ctr"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600" dirty="0">
                <a:solidFill>
                  <a:srgbClr val="FFFFFF"/>
                </a:solidFill>
              </a:rPr>
              <a:t>Saison </a:t>
            </a:r>
            <a:r>
              <a:rPr lang="fr-FR" sz="3600" dirty="0" smtClean="0">
                <a:solidFill>
                  <a:srgbClr val="FFFFFF"/>
                </a:solidFill>
              </a:rPr>
              <a:t>2013-2014</a:t>
            </a:r>
            <a:endParaRPr lang="fr-FR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wheel spokes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503238" y="290513"/>
            <a:ext cx="9070975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388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4400">
                <a:solidFill>
                  <a:srgbClr val="FFFFFF"/>
                </a:solidFill>
              </a:rPr>
              <a:t>Membres de la commission juridique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44463" y="1187450"/>
            <a:ext cx="9936162" cy="637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 smtClean="0">
                <a:solidFill>
                  <a:srgbClr val="FFFFFF"/>
                </a:solidFill>
              </a:rPr>
              <a:t>Co-</a:t>
            </a:r>
            <a:r>
              <a:rPr lang="fr-FR" sz="3200" dirty="0" smtClean="0">
                <a:solidFill>
                  <a:srgbClr val="FFFFFF"/>
                </a:solidFill>
              </a:rPr>
              <a:t>Président : Stéphane MARANDEAU et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	</a:t>
            </a:r>
            <a:r>
              <a:rPr lang="fr-FR" sz="3200" dirty="0" smtClean="0">
                <a:solidFill>
                  <a:srgbClr val="FFFFFF"/>
                </a:solidFill>
              </a:rPr>
              <a:t>					</a:t>
            </a:r>
            <a:r>
              <a:rPr lang="fr-FR" sz="3200" dirty="0" smtClean="0">
                <a:solidFill>
                  <a:srgbClr val="FFFFFF"/>
                </a:solidFill>
              </a:rPr>
              <a:t>Yvan MARJAULT</a:t>
            </a: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Membres </a:t>
            </a:r>
            <a:r>
              <a:rPr lang="fr-FR" sz="3200" dirty="0" smtClean="0">
                <a:solidFill>
                  <a:srgbClr val="FFFFFF"/>
                </a:solidFill>
              </a:rPr>
              <a:t>:	Pascal </a:t>
            </a:r>
            <a:r>
              <a:rPr lang="fr-FR" sz="3200" dirty="0">
                <a:solidFill>
                  <a:srgbClr val="FFFFFF"/>
                </a:solidFill>
              </a:rPr>
              <a:t>SOURDIN </a:t>
            </a:r>
            <a:r>
              <a:rPr lang="fr-FR" sz="3200" dirty="0" smtClean="0">
                <a:solidFill>
                  <a:srgbClr val="FFFFFF"/>
                </a:solidFill>
              </a:rPr>
              <a:t/>
            </a:r>
            <a:br>
              <a:rPr lang="fr-FR" sz="3200" dirty="0" smtClean="0">
                <a:solidFill>
                  <a:srgbClr val="FFFFFF"/>
                </a:solidFill>
              </a:rPr>
            </a:br>
            <a:r>
              <a:rPr lang="fr-FR" sz="3200" dirty="0" smtClean="0">
                <a:solidFill>
                  <a:srgbClr val="FFFFFF"/>
                </a:solidFill>
              </a:rPr>
              <a:t>				 </a:t>
            </a:r>
            <a:r>
              <a:rPr lang="fr-FR" sz="3200" dirty="0" smtClean="0">
                <a:solidFill>
                  <a:srgbClr val="FFFFFF"/>
                </a:solidFill>
              </a:rPr>
              <a:t>	(</a:t>
            </a:r>
            <a:r>
              <a:rPr lang="fr-FR" sz="3200" dirty="0">
                <a:solidFill>
                  <a:srgbClr val="FFFFFF"/>
                </a:solidFill>
              </a:rPr>
              <a:t>Responsable </a:t>
            </a:r>
            <a:r>
              <a:rPr lang="fr-FR" sz="3200" dirty="0" smtClean="0">
                <a:solidFill>
                  <a:srgbClr val="FFFFFF"/>
                </a:solidFill>
              </a:rPr>
              <a:t>juridique SR </a:t>
            </a:r>
            <a:r>
              <a:rPr lang="fr-FR" sz="3200" dirty="0">
                <a:solidFill>
                  <a:srgbClr val="FFFFFF"/>
                </a:solidFill>
              </a:rPr>
              <a:t>Maine)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                 </a:t>
            </a:r>
            <a:r>
              <a:rPr lang="fr-FR" sz="3200" dirty="0" smtClean="0">
                <a:solidFill>
                  <a:srgbClr val="FFFFFF"/>
                </a:solidFill>
              </a:rPr>
              <a:t>	Stéphane </a:t>
            </a:r>
            <a:r>
              <a:rPr lang="fr-FR" sz="3200" dirty="0">
                <a:solidFill>
                  <a:srgbClr val="FFFFFF"/>
                </a:solidFill>
              </a:rPr>
              <a:t>MARANDEAU </a:t>
            </a:r>
            <a:r>
              <a:rPr lang="fr-FR" sz="3200" dirty="0" smtClean="0">
                <a:solidFill>
                  <a:srgbClr val="FFFFFF"/>
                </a:solidFill>
              </a:rPr>
              <a:t/>
            </a:r>
            <a:br>
              <a:rPr lang="fr-FR" sz="3200" dirty="0" smtClean="0">
                <a:solidFill>
                  <a:srgbClr val="FFFFFF"/>
                </a:solidFill>
              </a:rPr>
            </a:br>
            <a:r>
              <a:rPr lang="fr-FR" sz="3200" dirty="0" smtClean="0">
                <a:solidFill>
                  <a:srgbClr val="FFFFFF"/>
                </a:solidFill>
              </a:rPr>
              <a:t>				</a:t>
            </a:r>
            <a:r>
              <a:rPr lang="fr-FR" sz="3200" dirty="0" smtClean="0">
                <a:solidFill>
                  <a:srgbClr val="FFFFFF"/>
                </a:solidFill>
              </a:rPr>
              <a:t>	(</a:t>
            </a:r>
            <a:r>
              <a:rPr lang="fr-FR" sz="3200" dirty="0">
                <a:solidFill>
                  <a:srgbClr val="FFFFFF"/>
                </a:solidFill>
              </a:rPr>
              <a:t>Président </a:t>
            </a:r>
            <a:r>
              <a:rPr lang="fr-FR" sz="3200" dirty="0" smtClean="0">
                <a:solidFill>
                  <a:srgbClr val="FFFFFF"/>
                </a:solidFill>
              </a:rPr>
              <a:t>de l’UNAF </a:t>
            </a:r>
            <a:r>
              <a:rPr lang="fr-FR" sz="3200" dirty="0">
                <a:solidFill>
                  <a:srgbClr val="FFFFFF"/>
                </a:solidFill>
              </a:rPr>
              <a:t>72</a:t>
            </a:r>
            <a:r>
              <a:rPr lang="fr-FR" sz="3200" dirty="0" smtClean="0">
                <a:solidFill>
                  <a:srgbClr val="FFFFFF"/>
                </a:solidFill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 smtClean="0">
                <a:solidFill>
                  <a:srgbClr val="FFFFFF"/>
                </a:solidFill>
              </a:rPr>
              <a:t>				 	Yvan MARJAULT</a:t>
            </a: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Avocat de l'U.N.A.F. 72 : Maître Alain DUPUY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endParaRPr lang="fr-FR"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>
    <p:push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1246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>
                <a:solidFill>
                  <a:srgbClr val="FFFFFF"/>
                </a:solidFill>
              </a:rPr>
              <a:t>Les Missions de la Commission Juridique</a:t>
            </a:r>
            <a:r>
              <a:rPr lang="fr-FR" sz="4400" b="1">
                <a:solidFill>
                  <a:srgbClr val="000000"/>
                </a:solidFill>
              </a:rPr>
              <a:t/>
            </a:r>
            <a:br>
              <a:rPr lang="fr-FR" sz="4400" b="1">
                <a:solidFill>
                  <a:srgbClr val="000000"/>
                </a:solidFill>
              </a:rPr>
            </a:br>
            <a:endParaRPr lang="fr-FR" sz="4400" b="1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03238" y="1187450"/>
            <a:ext cx="9290050" cy="5570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2300DC"/>
                </a:solidFill>
              </a:rPr>
              <a:t> </a:t>
            </a:r>
            <a:r>
              <a:rPr lang="fr-FR" sz="3200">
                <a:solidFill>
                  <a:srgbClr val="FFFFFF"/>
                </a:solidFill>
              </a:rPr>
              <a:t> - </a:t>
            </a:r>
            <a:r>
              <a:rPr lang="fr-FR" sz="3200" b="1">
                <a:solidFill>
                  <a:srgbClr val="FFFFFF"/>
                </a:solidFill>
              </a:rPr>
              <a:t>Accompagner</a:t>
            </a:r>
            <a:r>
              <a:rPr lang="fr-FR" sz="3200">
                <a:solidFill>
                  <a:srgbClr val="FFFFFF"/>
                </a:solidFill>
              </a:rPr>
              <a:t> les arbitres dans les moments difficiles (ex : agression, commission de discipline… )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>
              <a:solidFill>
                <a:srgbClr val="FFFFFF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FFFF"/>
                </a:solidFill>
              </a:rPr>
              <a:t>  - </a:t>
            </a:r>
            <a:r>
              <a:rPr lang="fr-FR" sz="3200" b="1">
                <a:solidFill>
                  <a:srgbClr val="FFFFFF"/>
                </a:solidFill>
              </a:rPr>
              <a:t>Aider</a:t>
            </a:r>
            <a:r>
              <a:rPr lang="fr-FR" sz="3200">
                <a:solidFill>
                  <a:srgbClr val="FFFFFF"/>
                </a:solidFill>
              </a:rPr>
              <a:t> l'arbitre dans le long et sinueux parcours juridique, en fournissant un avocat et une aide juridique.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>
              <a:solidFill>
                <a:srgbClr val="FFFFFF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>
                <a:solidFill>
                  <a:srgbClr val="FFFFFF"/>
                </a:solidFill>
              </a:rPr>
              <a:t>  - </a:t>
            </a:r>
            <a:r>
              <a:rPr lang="fr-FR" sz="3200" b="1">
                <a:solidFill>
                  <a:srgbClr val="FFFFFF"/>
                </a:solidFill>
              </a:rPr>
              <a:t>Agir</a:t>
            </a:r>
            <a:r>
              <a:rPr lang="fr-FR" sz="3200">
                <a:solidFill>
                  <a:srgbClr val="FFFFFF"/>
                </a:solidFill>
              </a:rPr>
              <a:t> le plus rapidement possible, dans l'intérêt de l'arbitre.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3200">
              <a:solidFill>
                <a:srgbClr val="FFFFFF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3200" b="1">
                <a:solidFill>
                  <a:srgbClr val="FFFFFF"/>
                </a:solidFill>
              </a:rPr>
              <a:t>La commission ne peut cependant rien faire pour la longueur des délais de procédure.</a:t>
            </a:r>
          </a:p>
        </p:txBody>
      </p:sp>
    </p:spTree>
  </p:cSld>
  <p:clrMapOvr>
    <a:masterClrMapping/>
  </p:clrMapOvr>
  <p:transition xmlns:p14="http://schemas.microsoft.com/office/powerpoint/2010/main" spd="med">
    <p:diamond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lvl="2">
              <a:tabLst>
                <a:tab pos="1143000" algn="l"/>
                <a:tab pos="1590675" algn="l"/>
                <a:tab pos="2039938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</a:tabLst>
            </a:pPr>
            <a:r>
              <a:rPr lang="fr-FR" sz="4400">
                <a:solidFill>
                  <a:srgbClr val="FFFFFF"/>
                </a:solidFill>
              </a:rPr>
              <a:t>Contacts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503238" y="1258888"/>
            <a:ext cx="9070975" cy="6300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8080" rIns="0" bIns="0" anchor="ctr"/>
          <a:lstStyle/>
          <a:p>
            <a:pPr algn="ctr"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	</a:t>
            </a:r>
          </a:p>
          <a:p>
            <a:pPr algn="ctr"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Font typeface="Arial" charset="0"/>
              <a:buChar char="-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 smtClean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 smtClean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Font typeface="Arial" charset="0"/>
              <a:buChar char="-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Pascal : 06.83.16.69.90 ou </a:t>
            </a:r>
            <a:r>
              <a:rPr lang="fr-FR" sz="3200" dirty="0">
                <a:solidFill>
                  <a:srgbClr val="CCCCFF"/>
                </a:solidFill>
                <a:hlinkClick r:id="rId3"/>
              </a:rPr>
              <a:t>nidrous.pascal@orange.fr</a:t>
            </a:r>
          </a:p>
          <a:p>
            <a:pPr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Font typeface="Arial" charset="0"/>
              <a:buChar char="-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Stéphane : 06.66.30.08.98 ou </a:t>
            </a:r>
            <a:r>
              <a:rPr lang="fr-FR" sz="3200" dirty="0">
                <a:solidFill>
                  <a:srgbClr val="CCCCFF"/>
                </a:solidFill>
                <a:hlinkClick r:id="rId4"/>
              </a:rPr>
              <a:t>stephanemarandeau@wanadoo.fr</a:t>
            </a:r>
          </a:p>
          <a:p>
            <a:pPr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>
              <a:solidFill>
                <a:srgbClr val="FFFFFF"/>
              </a:solidFill>
            </a:endParaRPr>
          </a:p>
          <a:p>
            <a:pPr>
              <a:buFont typeface="Arial" charset="0"/>
              <a:buChar char="-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r>
              <a:rPr lang="fr-FR" sz="3200" dirty="0">
                <a:solidFill>
                  <a:srgbClr val="FFFFFF"/>
                </a:solidFill>
              </a:rPr>
              <a:t>U.N.A.F. 72 : unaf72</a:t>
            </a:r>
            <a:r>
              <a:rPr lang="fr-FR" sz="3200" dirty="0" smtClean="0">
                <a:solidFill>
                  <a:srgbClr val="FFFFFF"/>
                </a:solidFill>
              </a:rPr>
              <a:t>@gmail.com</a:t>
            </a:r>
            <a:endParaRPr lang="fr-FR" sz="3200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</a:pPr>
            <a:endParaRPr lang="fr-FR"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>
    <p:strips dir="r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105</Words>
  <Application>Microsoft Macintosh PowerPoint</Application>
  <PresentationFormat>Personnalisé</PresentationFormat>
  <Paragraphs>45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Yvan</dc:creator>
  <cp:lastModifiedBy>c r</cp:lastModifiedBy>
  <cp:revision>65</cp:revision>
  <cp:lastPrinted>1601-01-01T00:00:00Z</cp:lastPrinted>
  <dcterms:created xsi:type="dcterms:W3CDTF">2009-09-15T15:36:03Z</dcterms:created>
  <dcterms:modified xsi:type="dcterms:W3CDTF">2013-12-16T15:11:22Z</dcterms:modified>
</cp:coreProperties>
</file>